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2" r:id="rId2"/>
    <p:sldId id="263" r:id="rId3"/>
    <p:sldId id="258" r:id="rId4"/>
    <p:sldId id="256" r:id="rId5"/>
    <p:sldId id="260" r:id="rId6"/>
    <p:sldId id="257" r:id="rId7"/>
    <p:sldId id="261"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nt Kumar Asthana" userId="51e2e4af292600ff" providerId="LiveId" clId="{D10A6E17-95D0-41CD-BBA9-BCDCE37C5200}"/>
    <pc:docChg chg="undo custSel addSld delSld modSld sldOrd">
      <pc:chgData name="Anant Kumar Asthana" userId="51e2e4af292600ff" providerId="LiveId" clId="{D10A6E17-95D0-41CD-BBA9-BCDCE37C5200}" dt="2026-08-14T01:09:34.961" v="3133" actId="207"/>
      <pc:docMkLst>
        <pc:docMk/>
      </pc:docMkLst>
      <pc:sldChg chg="modSp mod">
        <pc:chgData name="Anant Kumar Asthana" userId="51e2e4af292600ff" providerId="LiveId" clId="{D10A6E17-95D0-41CD-BBA9-BCDCE37C5200}" dt="2026-08-13T15:19:15.358" v="389" actId="122"/>
        <pc:sldMkLst>
          <pc:docMk/>
          <pc:sldMk cId="3021984596" sldId="257"/>
        </pc:sldMkLst>
        <pc:spChg chg="mod">
          <ac:chgData name="Anant Kumar Asthana" userId="51e2e4af292600ff" providerId="LiveId" clId="{D10A6E17-95D0-41CD-BBA9-BCDCE37C5200}" dt="2026-08-13T15:13:38.048" v="27" actId="403"/>
          <ac:spMkLst>
            <pc:docMk/>
            <pc:sldMk cId="3021984596" sldId="257"/>
            <ac:spMk id="2" creationId="{774CF2D8-3B13-2239-0C36-D731182A7B94}"/>
          </ac:spMkLst>
        </pc:spChg>
        <pc:spChg chg="mod">
          <ac:chgData name="Anant Kumar Asthana" userId="51e2e4af292600ff" providerId="LiveId" clId="{D10A6E17-95D0-41CD-BBA9-BCDCE37C5200}" dt="2026-08-13T15:19:15.358" v="389" actId="122"/>
          <ac:spMkLst>
            <pc:docMk/>
            <pc:sldMk cId="3021984596" sldId="257"/>
            <ac:spMk id="3" creationId="{09F983F6-79A1-237D-41AA-D98CAF295BAB}"/>
          </ac:spMkLst>
        </pc:spChg>
      </pc:sldChg>
      <pc:sldChg chg="modSp mod ord">
        <pc:chgData name="Anant Kumar Asthana" userId="51e2e4af292600ff" providerId="LiveId" clId="{D10A6E17-95D0-41CD-BBA9-BCDCE37C5200}" dt="2026-08-13T18:42:18.223" v="2919"/>
        <pc:sldMkLst>
          <pc:docMk/>
          <pc:sldMk cId="2884330193" sldId="258"/>
        </pc:sldMkLst>
        <pc:spChg chg="mod">
          <ac:chgData name="Anant Kumar Asthana" userId="51e2e4af292600ff" providerId="LiveId" clId="{D10A6E17-95D0-41CD-BBA9-BCDCE37C5200}" dt="2026-08-13T18:31:40.198" v="2457" actId="20577"/>
          <ac:spMkLst>
            <pc:docMk/>
            <pc:sldMk cId="2884330193" sldId="258"/>
            <ac:spMk id="2" creationId="{BEE44AE4-8451-8DCC-B0D9-E29A16210002}"/>
          </ac:spMkLst>
        </pc:spChg>
        <pc:spChg chg="mod">
          <ac:chgData name="Anant Kumar Asthana" userId="51e2e4af292600ff" providerId="LiveId" clId="{D10A6E17-95D0-41CD-BBA9-BCDCE37C5200}" dt="2026-08-13T18:31:26.799" v="2455" actId="6549"/>
          <ac:spMkLst>
            <pc:docMk/>
            <pc:sldMk cId="2884330193" sldId="258"/>
            <ac:spMk id="3" creationId="{166B798E-6B26-DE3C-EF78-2F9CBEE8A824}"/>
          </ac:spMkLst>
        </pc:spChg>
      </pc:sldChg>
      <pc:sldChg chg="modSp new del mod">
        <pc:chgData name="Anant Kumar Asthana" userId="51e2e4af292600ff" providerId="LiveId" clId="{D10A6E17-95D0-41CD-BBA9-BCDCE37C5200}" dt="2026-08-13T17:39:39.052" v="747" actId="47"/>
        <pc:sldMkLst>
          <pc:docMk/>
          <pc:sldMk cId="3911503245" sldId="259"/>
        </pc:sldMkLst>
        <pc:spChg chg="mod">
          <ac:chgData name="Anant Kumar Asthana" userId="51e2e4af292600ff" providerId="LiveId" clId="{D10A6E17-95D0-41CD-BBA9-BCDCE37C5200}" dt="2026-08-13T17:37:23.938" v="606" actId="21"/>
          <ac:spMkLst>
            <pc:docMk/>
            <pc:sldMk cId="3911503245" sldId="259"/>
            <ac:spMk id="3" creationId="{7324E29F-83A1-E7E4-A6F5-678A9624218F}"/>
          </ac:spMkLst>
        </pc:spChg>
      </pc:sldChg>
      <pc:sldChg chg="modSp new mod">
        <pc:chgData name="Anant Kumar Asthana" userId="51e2e4af292600ff" providerId="LiveId" clId="{D10A6E17-95D0-41CD-BBA9-BCDCE37C5200}" dt="2026-08-13T17:39:18.697" v="746" actId="6549"/>
        <pc:sldMkLst>
          <pc:docMk/>
          <pc:sldMk cId="2599762262" sldId="260"/>
        </pc:sldMkLst>
        <pc:spChg chg="mod">
          <ac:chgData name="Anant Kumar Asthana" userId="51e2e4af292600ff" providerId="LiveId" clId="{D10A6E17-95D0-41CD-BBA9-BCDCE37C5200}" dt="2026-08-13T17:37:58.176" v="676" actId="20577"/>
          <ac:spMkLst>
            <pc:docMk/>
            <pc:sldMk cId="2599762262" sldId="260"/>
            <ac:spMk id="2" creationId="{F4E7789C-E021-C22C-853B-658A61ACB124}"/>
          </ac:spMkLst>
        </pc:spChg>
        <pc:spChg chg="mod">
          <ac:chgData name="Anant Kumar Asthana" userId="51e2e4af292600ff" providerId="LiveId" clId="{D10A6E17-95D0-41CD-BBA9-BCDCE37C5200}" dt="2026-08-13T17:39:18.697" v="746" actId="6549"/>
          <ac:spMkLst>
            <pc:docMk/>
            <pc:sldMk cId="2599762262" sldId="260"/>
            <ac:spMk id="3" creationId="{28138EA9-EE1F-C296-8734-5B0FF64ED62E}"/>
          </ac:spMkLst>
        </pc:spChg>
      </pc:sldChg>
      <pc:sldChg chg="modSp new mod">
        <pc:chgData name="Anant Kumar Asthana" userId="51e2e4af292600ff" providerId="LiveId" clId="{D10A6E17-95D0-41CD-BBA9-BCDCE37C5200}" dt="2026-08-14T01:09:34.961" v="3133" actId="207"/>
        <pc:sldMkLst>
          <pc:docMk/>
          <pc:sldMk cId="1303921237" sldId="261"/>
        </pc:sldMkLst>
        <pc:spChg chg="mod">
          <ac:chgData name="Anant Kumar Asthana" userId="51e2e4af292600ff" providerId="LiveId" clId="{D10A6E17-95D0-41CD-BBA9-BCDCE37C5200}" dt="2026-08-14T01:09:34.961" v="3133" actId="207"/>
          <ac:spMkLst>
            <pc:docMk/>
            <pc:sldMk cId="1303921237" sldId="261"/>
            <ac:spMk id="2" creationId="{6FBDA50A-5AF6-2F84-75DC-A0E4FE2444E8}"/>
          </ac:spMkLst>
        </pc:spChg>
        <pc:spChg chg="mod">
          <ac:chgData name="Anant Kumar Asthana" userId="51e2e4af292600ff" providerId="LiveId" clId="{D10A6E17-95D0-41CD-BBA9-BCDCE37C5200}" dt="2026-08-13T18:35:28.185" v="2592" actId="20577"/>
          <ac:spMkLst>
            <pc:docMk/>
            <pc:sldMk cId="1303921237" sldId="261"/>
            <ac:spMk id="3" creationId="{556DA944-2136-A186-C579-638AF1486EB1}"/>
          </ac:spMkLst>
        </pc:spChg>
      </pc:sldChg>
      <pc:sldChg chg="modSp new del mod">
        <pc:chgData name="Anant Kumar Asthana" userId="51e2e4af292600ff" providerId="LiveId" clId="{D10A6E17-95D0-41CD-BBA9-BCDCE37C5200}" dt="2026-08-13T18:00:06.451" v="2006" actId="47"/>
        <pc:sldMkLst>
          <pc:docMk/>
          <pc:sldMk cId="445731893" sldId="262"/>
        </pc:sldMkLst>
        <pc:spChg chg="mod">
          <ac:chgData name="Anant Kumar Asthana" userId="51e2e4af292600ff" providerId="LiveId" clId="{D10A6E17-95D0-41CD-BBA9-BCDCE37C5200}" dt="2026-08-13T17:59:57.250" v="2005" actId="20577"/>
          <ac:spMkLst>
            <pc:docMk/>
            <pc:sldMk cId="445731893" sldId="262"/>
            <ac:spMk id="2" creationId="{E015D8AC-225B-17D8-377E-E19E6B507F2F}"/>
          </ac:spMkLst>
        </pc:spChg>
      </pc:sldChg>
      <pc:sldChg chg="modSp new mod ord">
        <pc:chgData name="Anant Kumar Asthana" userId="51e2e4af292600ff" providerId="LiveId" clId="{D10A6E17-95D0-41CD-BBA9-BCDCE37C5200}" dt="2026-08-13T18:02:34.847" v="2170"/>
        <pc:sldMkLst>
          <pc:docMk/>
          <pc:sldMk cId="914462425" sldId="262"/>
        </pc:sldMkLst>
        <pc:spChg chg="mod">
          <ac:chgData name="Anant Kumar Asthana" userId="51e2e4af292600ff" providerId="LiveId" clId="{D10A6E17-95D0-41CD-BBA9-BCDCE37C5200}" dt="2026-08-13T18:02:02.696" v="2161" actId="404"/>
          <ac:spMkLst>
            <pc:docMk/>
            <pc:sldMk cId="914462425" sldId="262"/>
            <ac:spMk id="2" creationId="{3E87C1EE-DC54-DA26-8678-A715B01BC5F0}"/>
          </ac:spMkLst>
        </pc:spChg>
        <pc:spChg chg="mod">
          <ac:chgData name="Anant Kumar Asthana" userId="51e2e4af292600ff" providerId="LiveId" clId="{D10A6E17-95D0-41CD-BBA9-BCDCE37C5200}" dt="2026-08-13T18:02:28.565" v="2168" actId="20577"/>
          <ac:spMkLst>
            <pc:docMk/>
            <pc:sldMk cId="914462425" sldId="262"/>
            <ac:spMk id="3" creationId="{C3491AEE-9974-AD6D-B0D7-37ED4509A5E2}"/>
          </ac:spMkLst>
        </pc:spChg>
      </pc:sldChg>
      <pc:sldChg chg="modSp new mod">
        <pc:chgData name="Anant Kumar Asthana" userId="51e2e4af292600ff" providerId="LiveId" clId="{D10A6E17-95D0-41CD-BBA9-BCDCE37C5200}" dt="2026-08-13T18:41:36.409" v="2917" actId="27636"/>
        <pc:sldMkLst>
          <pc:docMk/>
          <pc:sldMk cId="3804899936" sldId="263"/>
        </pc:sldMkLst>
        <pc:spChg chg="mod">
          <ac:chgData name="Anant Kumar Asthana" userId="51e2e4af292600ff" providerId="LiveId" clId="{D10A6E17-95D0-41CD-BBA9-BCDCE37C5200}" dt="2026-08-13T18:40:03.719" v="2797" actId="20577"/>
          <ac:spMkLst>
            <pc:docMk/>
            <pc:sldMk cId="3804899936" sldId="263"/>
            <ac:spMk id="2" creationId="{C288AAB5-B763-9021-33EA-A3D4E5363AE4}"/>
          </ac:spMkLst>
        </pc:spChg>
        <pc:spChg chg="mod">
          <ac:chgData name="Anant Kumar Asthana" userId="51e2e4af292600ff" providerId="LiveId" clId="{D10A6E17-95D0-41CD-BBA9-BCDCE37C5200}" dt="2026-08-13T18:41:36.409" v="2917" actId="27636"/>
          <ac:spMkLst>
            <pc:docMk/>
            <pc:sldMk cId="3804899936" sldId="263"/>
            <ac:spMk id="3" creationId="{B1D98393-F84E-054E-7793-FC57E3E38F67}"/>
          </ac:spMkLst>
        </pc:spChg>
      </pc:sldChg>
      <pc:sldChg chg="modSp new mod">
        <pc:chgData name="Anant Kumar Asthana" userId="51e2e4af292600ff" providerId="LiveId" clId="{D10A6E17-95D0-41CD-BBA9-BCDCE37C5200}" dt="2026-08-13T18:46:48.652" v="3130" actId="207"/>
        <pc:sldMkLst>
          <pc:docMk/>
          <pc:sldMk cId="1145910339" sldId="264"/>
        </pc:sldMkLst>
        <pc:spChg chg="mod">
          <ac:chgData name="Anant Kumar Asthana" userId="51e2e4af292600ff" providerId="LiveId" clId="{D10A6E17-95D0-41CD-BBA9-BCDCE37C5200}" dt="2026-08-13T18:46:48.652" v="3130" actId="207"/>
          <ac:spMkLst>
            <pc:docMk/>
            <pc:sldMk cId="1145910339" sldId="264"/>
            <ac:spMk id="2" creationId="{D24B5B54-1C10-7216-F994-A5B78D4DD8E6}"/>
          </ac:spMkLst>
        </pc:spChg>
        <pc:spChg chg="mod">
          <ac:chgData name="Anant Kumar Asthana" userId="51e2e4af292600ff" providerId="LiveId" clId="{D10A6E17-95D0-41CD-BBA9-BCDCE37C5200}" dt="2026-08-13T18:46:33.106" v="3126" actId="122"/>
          <ac:spMkLst>
            <pc:docMk/>
            <pc:sldMk cId="1145910339" sldId="264"/>
            <ac:spMk id="3" creationId="{B586B234-7F12-1B51-9BDE-00976372902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8/14/2026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8/14/2026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8/14/2026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8/14/2026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8/14/2026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7C1EE-DC54-DA26-8678-A715B01BC5F0}"/>
              </a:ext>
            </a:extLst>
          </p:cNvPr>
          <p:cNvSpPr>
            <a:spLocks noGrp="1"/>
          </p:cNvSpPr>
          <p:nvPr>
            <p:ph type="title"/>
          </p:nvPr>
        </p:nvSpPr>
        <p:spPr/>
        <p:txBody>
          <a:bodyPr>
            <a:normAutofit/>
          </a:bodyPr>
          <a:lstStyle/>
          <a:p>
            <a:r>
              <a:rPr lang="en-IN" sz="8800" b="1" dirty="0">
                <a:solidFill>
                  <a:srgbClr val="FFFF00"/>
                </a:solidFill>
              </a:rPr>
              <a:t>DILLEMA of Delay</a:t>
            </a:r>
          </a:p>
        </p:txBody>
      </p:sp>
      <p:sp>
        <p:nvSpPr>
          <p:cNvPr id="3" name="Text Placeholder 2">
            <a:extLst>
              <a:ext uri="{FF2B5EF4-FFF2-40B4-BE49-F238E27FC236}">
                <a16:creationId xmlns:a16="http://schemas.microsoft.com/office/drawing/2014/main" id="{C3491AEE-9974-AD6D-B0D7-37ED4509A5E2}"/>
              </a:ext>
            </a:extLst>
          </p:cNvPr>
          <p:cNvSpPr>
            <a:spLocks noGrp="1"/>
          </p:cNvSpPr>
          <p:nvPr>
            <p:ph type="body" idx="1"/>
          </p:nvPr>
        </p:nvSpPr>
        <p:spPr/>
        <p:txBody>
          <a:bodyPr>
            <a:normAutofit/>
          </a:bodyPr>
          <a:lstStyle/>
          <a:p>
            <a:r>
              <a:rPr lang="en-IN" sz="4000" b="1" dirty="0">
                <a:solidFill>
                  <a:srgbClr val="FF0000"/>
                </a:solidFill>
              </a:rPr>
              <a:t>Making Sense of Delayed Juvenile Justice </a:t>
            </a:r>
          </a:p>
        </p:txBody>
      </p:sp>
    </p:spTree>
    <p:extLst>
      <p:ext uri="{BB962C8B-B14F-4D97-AF65-F5344CB8AC3E}">
        <p14:creationId xmlns:p14="http://schemas.microsoft.com/office/powerpoint/2010/main" val="914462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8AAB5-B763-9021-33EA-A3D4E5363AE4}"/>
              </a:ext>
            </a:extLst>
          </p:cNvPr>
          <p:cNvSpPr>
            <a:spLocks noGrp="1"/>
          </p:cNvSpPr>
          <p:nvPr>
            <p:ph type="title"/>
          </p:nvPr>
        </p:nvSpPr>
        <p:spPr/>
        <p:txBody>
          <a:bodyPr>
            <a:normAutofit fontScale="90000"/>
          </a:bodyPr>
          <a:lstStyle/>
          <a:p>
            <a:r>
              <a:rPr lang="en-IN" dirty="0"/>
              <a:t>On 12</a:t>
            </a:r>
            <a:r>
              <a:rPr lang="en-IN" baseline="30000" dirty="0"/>
              <a:t>th</a:t>
            </a:r>
            <a:r>
              <a:rPr lang="en-IN" dirty="0"/>
              <a:t> August 2026, </a:t>
            </a:r>
            <a:br>
              <a:rPr lang="en-IN" dirty="0"/>
            </a:br>
            <a:r>
              <a:rPr lang="en-IN" dirty="0"/>
              <a:t>India’s Supreme Court has ruled:</a:t>
            </a:r>
            <a:br>
              <a:rPr lang="en-IN" dirty="0"/>
            </a:br>
            <a:endParaRPr lang="en-IN" dirty="0"/>
          </a:p>
        </p:txBody>
      </p:sp>
      <p:sp>
        <p:nvSpPr>
          <p:cNvPr id="3" name="Content Placeholder 2">
            <a:extLst>
              <a:ext uri="{FF2B5EF4-FFF2-40B4-BE49-F238E27FC236}">
                <a16:creationId xmlns:a16="http://schemas.microsoft.com/office/drawing/2014/main" id="{B1D98393-F84E-054E-7793-FC57E3E38F67}"/>
              </a:ext>
            </a:extLst>
          </p:cNvPr>
          <p:cNvSpPr>
            <a:spLocks noGrp="1"/>
          </p:cNvSpPr>
          <p:nvPr>
            <p:ph idx="1"/>
          </p:nvPr>
        </p:nvSpPr>
        <p:spPr/>
        <p:txBody>
          <a:bodyPr>
            <a:normAutofit fontScale="92500" lnSpcReduction="10000"/>
          </a:bodyPr>
          <a:lstStyle/>
          <a:p>
            <a:pPr marL="0" indent="0">
              <a:buNone/>
            </a:pPr>
            <a:endParaRPr lang="en-IN" sz="4700" b="1" dirty="0">
              <a:solidFill>
                <a:srgbClr val="C00000"/>
              </a:solidFill>
              <a:latin typeface="Agency FB" panose="020B0503020202020204" pitchFamily="34" charset="0"/>
            </a:endParaRPr>
          </a:p>
          <a:p>
            <a:pPr marL="0" indent="0" algn="just">
              <a:buNone/>
            </a:pPr>
            <a:r>
              <a:rPr lang="en-IN" sz="4700" b="1" dirty="0">
                <a:solidFill>
                  <a:srgbClr val="C00000"/>
                </a:solidFill>
                <a:latin typeface="Agency FB" panose="020B0503020202020204" pitchFamily="34" charset="0"/>
              </a:rPr>
              <a:t>The finding that the appellant was a juvenile on the date of offence, 10</a:t>
            </a:r>
            <a:r>
              <a:rPr lang="en-IN" sz="4700" b="1" baseline="30000" dirty="0">
                <a:solidFill>
                  <a:srgbClr val="C00000"/>
                </a:solidFill>
                <a:latin typeface="Agency FB" panose="020B0503020202020204" pitchFamily="34" charset="0"/>
              </a:rPr>
              <a:t>th</a:t>
            </a:r>
            <a:r>
              <a:rPr lang="en-IN" sz="4700" b="1" dirty="0">
                <a:solidFill>
                  <a:srgbClr val="C00000"/>
                </a:solidFill>
                <a:latin typeface="Agency FB" panose="020B0503020202020204" pitchFamily="34" charset="0"/>
              </a:rPr>
              <a:t> August 1998 is accepted.</a:t>
            </a:r>
          </a:p>
          <a:p>
            <a:pPr marL="0" indent="0" algn="just">
              <a:buNone/>
            </a:pPr>
            <a:endParaRPr lang="en-IN" sz="4000" b="1" dirty="0">
              <a:solidFill>
                <a:srgbClr val="C00000"/>
              </a:solidFill>
            </a:endParaRPr>
          </a:p>
          <a:p>
            <a:pPr marL="0" indent="0" algn="just">
              <a:buNone/>
            </a:pPr>
            <a:r>
              <a:rPr lang="en-IN" sz="2800" b="1" i="1" dirty="0">
                <a:solidFill>
                  <a:srgbClr val="00B050"/>
                </a:solidFill>
              </a:rPr>
              <a:t>Criminal Appeal No. 64 of 2011</a:t>
            </a:r>
          </a:p>
          <a:p>
            <a:pPr marL="0" indent="0" algn="just">
              <a:buNone/>
            </a:pPr>
            <a:r>
              <a:rPr lang="en-IN" sz="2800" b="1" i="1" dirty="0">
                <a:solidFill>
                  <a:srgbClr val="00B050"/>
                </a:solidFill>
              </a:rPr>
              <a:t>Supreme Court of India, Decided on 12.08.2026</a:t>
            </a:r>
          </a:p>
        </p:txBody>
      </p:sp>
    </p:spTree>
    <p:extLst>
      <p:ext uri="{BB962C8B-B14F-4D97-AF65-F5344CB8AC3E}">
        <p14:creationId xmlns:p14="http://schemas.microsoft.com/office/powerpoint/2010/main" val="3804899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44AE4-8451-8DCC-B0D9-E29A16210002}"/>
              </a:ext>
            </a:extLst>
          </p:cNvPr>
          <p:cNvSpPr>
            <a:spLocks noGrp="1"/>
          </p:cNvSpPr>
          <p:nvPr>
            <p:ph type="title"/>
          </p:nvPr>
        </p:nvSpPr>
        <p:spPr/>
        <p:txBody>
          <a:bodyPr>
            <a:noAutofit/>
          </a:bodyPr>
          <a:lstStyle/>
          <a:p>
            <a:r>
              <a:rPr lang="hi-IN" sz="4000" b="1" dirty="0">
                <a:solidFill>
                  <a:srgbClr val="C00000"/>
                </a:solidFill>
              </a:rPr>
              <a:t>बाल न्याय तंत्र में बच्चों के अनुभव कैसे हैं</a:t>
            </a:r>
            <a:r>
              <a:rPr lang="en-IN" sz="4000" b="1" dirty="0">
                <a:solidFill>
                  <a:srgbClr val="C00000"/>
                </a:solidFill>
              </a:rPr>
              <a:t>,</a:t>
            </a:r>
            <a:r>
              <a:rPr lang="hi-IN" sz="4000" b="1" dirty="0">
                <a:solidFill>
                  <a:srgbClr val="C00000"/>
                </a:solidFill>
              </a:rPr>
              <a:t> </a:t>
            </a:r>
            <a:br>
              <a:rPr lang="en-IN" sz="4000" b="1" dirty="0">
                <a:solidFill>
                  <a:srgbClr val="C00000"/>
                </a:solidFill>
              </a:rPr>
            </a:br>
            <a:r>
              <a:rPr lang="hi-IN" sz="4000" b="1" dirty="0">
                <a:solidFill>
                  <a:srgbClr val="C00000"/>
                </a:solidFill>
              </a:rPr>
              <a:t>इसका सर्वे कोई नहीं करता</a:t>
            </a:r>
            <a:r>
              <a:rPr lang="hi-IN" sz="2800" b="1" dirty="0">
                <a:solidFill>
                  <a:srgbClr val="C00000"/>
                </a:solidFill>
              </a:rPr>
              <a:t> </a:t>
            </a:r>
            <a:br>
              <a:rPr lang="en-IN" sz="2800" b="1" dirty="0">
                <a:solidFill>
                  <a:srgbClr val="C00000"/>
                </a:solidFill>
              </a:rPr>
            </a:br>
            <a:br>
              <a:rPr lang="en-IN" sz="2800" b="1" dirty="0">
                <a:solidFill>
                  <a:srgbClr val="C00000"/>
                </a:solidFill>
              </a:rPr>
            </a:br>
            <a:r>
              <a:rPr lang="hi-IN" sz="2800" b="1" dirty="0">
                <a:solidFill>
                  <a:srgbClr val="C00000"/>
                </a:solidFill>
              </a:rPr>
              <a:t>जेजेबी</a:t>
            </a:r>
            <a:r>
              <a:rPr lang="en-IN" sz="2800" b="1" dirty="0">
                <a:solidFill>
                  <a:srgbClr val="C00000"/>
                </a:solidFill>
              </a:rPr>
              <a:t> / </a:t>
            </a:r>
            <a:r>
              <a:rPr lang="hi-IN" sz="2800" b="1" dirty="0">
                <a:solidFill>
                  <a:srgbClr val="C00000"/>
                </a:solidFill>
              </a:rPr>
              <a:t>सीडब्लूसी  में कितने केस आये</a:t>
            </a:r>
            <a:r>
              <a:rPr lang="en-IN" sz="2800" b="1" dirty="0">
                <a:solidFill>
                  <a:srgbClr val="C00000"/>
                </a:solidFill>
              </a:rPr>
              <a:t> ?</a:t>
            </a:r>
            <a:r>
              <a:rPr lang="hi-IN" sz="2800" b="1" dirty="0">
                <a:solidFill>
                  <a:srgbClr val="C00000"/>
                </a:solidFill>
              </a:rPr>
              <a:t> </a:t>
            </a:r>
            <a:br>
              <a:rPr lang="en-IN" sz="2800" b="1" dirty="0">
                <a:solidFill>
                  <a:srgbClr val="C00000"/>
                </a:solidFill>
              </a:rPr>
            </a:br>
            <a:r>
              <a:rPr lang="hi-IN" sz="2800" b="1" dirty="0">
                <a:solidFill>
                  <a:srgbClr val="C00000"/>
                </a:solidFill>
              </a:rPr>
              <a:t>कितने निष्पादित हो गए</a:t>
            </a:r>
            <a:r>
              <a:rPr lang="en-IN" sz="2800" b="1" dirty="0">
                <a:solidFill>
                  <a:srgbClr val="C00000"/>
                </a:solidFill>
              </a:rPr>
              <a:t> ?</a:t>
            </a:r>
            <a:r>
              <a:rPr lang="hi-IN" sz="2800" b="1" dirty="0">
                <a:solidFill>
                  <a:srgbClr val="C00000"/>
                </a:solidFill>
              </a:rPr>
              <a:t> </a:t>
            </a:r>
            <a:br>
              <a:rPr lang="en-IN" sz="2800" b="1" dirty="0">
                <a:solidFill>
                  <a:srgbClr val="C00000"/>
                </a:solidFill>
              </a:rPr>
            </a:br>
            <a:r>
              <a:rPr lang="hi-IN" sz="2800" b="1" dirty="0">
                <a:solidFill>
                  <a:srgbClr val="C00000"/>
                </a:solidFill>
              </a:rPr>
              <a:t>कितने पेंडिंग हैं</a:t>
            </a:r>
            <a:r>
              <a:rPr lang="en-IN" sz="2800" b="1" dirty="0">
                <a:solidFill>
                  <a:srgbClr val="C00000"/>
                </a:solidFill>
              </a:rPr>
              <a:t> ?</a:t>
            </a:r>
          </a:p>
        </p:txBody>
      </p:sp>
      <p:sp>
        <p:nvSpPr>
          <p:cNvPr id="3" name="Text Placeholder 2">
            <a:extLst>
              <a:ext uri="{FF2B5EF4-FFF2-40B4-BE49-F238E27FC236}">
                <a16:creationId xmlns:a16="http://schemas.microsoft.com/office/drawing/2014/main" id="{166B798E-6B26-DE3C-EF78-2F9CBEE8A824}"/>
              </a:ext>
            </a:extLst>
          </p:cNvPr>
          <p:cNvSpPr>
            <a:spLocks noGrp="1"/>
          </p:cNvSpPr>
          <p:nvPr>
            <p:ph type="body" idx="1"/>
          </p:nvPr>
        </p:nvSpPr>
        <p:spPr/>
        <p:txBody>
          <a:bodyPr>
            <a:normAutofit/>
          </a:bodyPr>
          <a:lstStyle/>
          <a:p>
            <a:r>
              <a:rPr lang="en-IN" sz="2800" b="1" dirty="0">
                <a:solidFill>
                  <a:srgbClr val="FFFF00"/>
                </a:solidFill>
              </a:rPr>
              <a:t>Delay </a:t>
            </a:r>
            <a:r>
              <a:rPr lang="hi-IN" sz="2800" b="1" dirty="0">
                <a:solidFill>
                  <a:srgbClr val="FFFF00"/>
                </a:solidFill>
              </a:rPr>
              <a:t>बच्चों का अनुभव है, </a:t>
            </a:r>
            <a:r>
              <a:rPr lang="en-IN" sz="2800" b="1" dirty="0">
                <a:solidFill>
                  <a:srgbClr val="FFFF00"/>
                </a:solidFill>
              </a:rPr>
              <a:t>Pendency </a:t>
            </a:r>
            <a:r>
              <a:rPr lang="hi-IN" sz="2800" b="1" dirty="0">
                <a:solidFill>
                  <a:srgbClr val="FFFF00"/>
                </a:solidFill>
              </a:rPr>
              <a:t>नहीं। </a:t>
            </a:r>
            <a:endParaRPr lang="en-IN" sz="2800" dirty="0">
              <a:solidFill>
                <a:srgbClr val="FFFF00"/>
              </a:solidFill>
            </a:endParaRPr>
          </a:p>
        </p:txBody>
      </p:sp>
    </p:spTree>
    <p:extLst>
      <p:ext uri="{BB962C8B-B14F-4D97-AF65-F5344CB8AC3E}">
        <p14:creationId xmlns:p14="http://schemas.microsoft.com/office/powerpoint/2010/main" val="2884330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FAA93-DDFA-E576-094D-8575417F8CDB}"/>
              </a:ext>
            </a:extLst>
          </p:cNvPr>
          <p:cNvSpPr>
            <a:spLocks noGrp="1"/>
          </p:cNvSpPr>
          <p:nvPr>
            <p:ph type="ctrTitle"/>
          </p:nvPr>
        </p:nvSpPr>
        <p:spPr/>
        <p:txBody>
          <a:bodyPr/>
          <a:lstStyle/>
          <a:p>
            <a:r>
              <a:rPr lang="en-IN" sz="8800" b="1" dirty="0" err="1">
                <a:solidFill>
                  <a:srgbClr val="FF0000"/>
                </a:solidFill>
                <a:latin typeface="Algerian" panose="04020705040A02060702" pitchFamily="82" charset="0"/>
              </a:rPr>
              <a:t>NoT</a:t>
            </a:r>
            <a:r>
              <a:rPr lang="en-IN" sz="8800" b="1" dirty="0">
                <a:solidFill>
                  <a:srgbClr val="FF0000"/>
                </a:solidFill>
                <a:latin typeface="Algerian" panose="04020705040A02060702" pitchFamily="82" charset="0"/>
              </a:rPr>
              <a:t> Pendency</a:t>
            </a:r>
            <a:endParaRPr lang="en-IN" sz="6600" b="1" dirty="0">
              <a:solidFill>
                <a:srgbClr val="FF0000"/>
              </a:solidFill>
              <a:latin typeface="Algerian" panose="04020705040A02060702" pitchFamily="82" charset="0"/>
            </a:endParaRPr>
          </a:p>
        </p:txBody>
      </p:sp>
      <p:sp>
        <p:nvSpPr>
          <p:cNvPr id="3" name="Subtitle 2">
            <a:extLst>
              <a:ext uri="{FF2B5EF4-FFF2-40B4-BE49-F238E27FC236}">
                <a16:creationId xmlns:a16="http://schemas.microsoft.com/office/drawing/2014/main" id="{F2CB41A3-1743-BF02-2980-438ADA25E17D}"/>
              </a:ext>
            </a:extLst>
          </p:cNvPr>
          <p:cNvSpPr>
            <a:spLocks noGrp="1"/>
          </p:cNvSpPr>
          <p:nvPr>
            <p:ph type="subTitle" idx="1"/>
          </p:nvPr>
        </p:nvSpPr>
        <p:spPr/>
        <p:txBody>
          <a:bodyPr>
            <a:normAutofit fontScale="47500" lnSpcReduction="20000"/>
          </a:bodyPr>
          <a:lstStyle/>
          <a:p>
            <a:r>
              <a:rPr lang="en-IN" sz="9800" b="1" dirty="0">
                <a:solidFill>
                  <a:srgbClr val="0070C0"/>
                </a:solidFill>
                <a:effectLst>
                  <a:outerShdw blurRad="38100" dist="38100" dir="2700000" algn="tl">
                    <a:srgbClr val="000000">
                      <a:alpha val="43137"/>
                    </a:srgbClr>
                  </a:outerShdw>
                </a:effectLst>
                <a:latin typeface="Agency FB" panose="020B0503020202020204" pitchFamily="34" charset="0"/>
              </a:rPr>
              <a:t>LET US Say it Loud : It is </a:t>
            </a:r>
            <a:r>
              <a:rPr lang="en-IN" sz="12000" b="1" dirty="0">
                <a:solidFill>
                  <a:srgbClr val="C00000"/>
                </a:solidFill>
                <a:effectLst>
                  <a:outerShdw blurRad="38100" dist="38100" dir="2700000" algn="tl">
                    <a:srgbClr val="000000">
                      <a:alpha val="43137"/>
                    </a:srgbClr>
                  </a:outerShdw>
                </a:effectLst>
                <a:latin typeface="Agency FB" panose="020B0503020202020204" pitchFamily="34" charset="0"/>
              </a:rPr>
              <a:t>DELAY</a:t>
            </a:r>
            <a:endParaRPr lang="en-IN" b="1" dirty="0">
              <a:solidFill>
                <a:srgbClr val="C00000"/>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945341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7789C-E021-C22C-853B-658A61ACB124}"/>
              </a:ext>
            </a:extLst>
          </p:cNvPr>
          <p:cNvSpPr>
            <a:spLocks noGrp="1"/>
          </p:cNvSpPr>
          <p:nvPr>
            <p:ph type="title"/>
          </p:nvPr>
        </p:nvSpPr>
        <p:spPr/>
        <p:txBody>
          <a:bodyPr/>
          <a:lstStyle/>
          <a:p>
            <a:r>
              <a:rPr lang="en-IN" dirty="0"/>
              <a:t>Functional Capacity of Juvenile Justice System as on 14.08.2026 </a:t>
            </a:r>
          </a:p>
        </p:txBody>
      </p:sp>
      <p:sp>
        <p:nvSpPr>
          <p:cNvPr id="3" name="Content Placeholder 2">
            <a:extLst>
              <a:ext uri="{FF2B5EF4-FFF2-40B4-BE49-F238E27FC236}">
                <a16:creationId xmlns:a16="http://schemas.microsoft.com/office/drawing/2014/main" id="{28138EA9-EE1F-C296-8734-5B0FF64ED62E}"/>
              </a:ext>
            </a:extLst>
          </p:cNvPr>
          <p:cNvSpPr>
            <a:spLocks noGrp="1"/>
          </p:cNvSpPr>
          <p:nvPr>
            <p:ph idx="1"/>
          </p:nvPr>
        </p:nvSpPr>
        <p:spPr/>
        <p:txBody>
          <a:bodyPr>
            <a:normAutofit/>
          </a:bodyPr>
          <a:lstStyle/>
          <a:p>
            <a:r>
              <a:rPr lang="en-IN" sz="1800" b="1" dirty="0"/>
              <a:t>Child Care Institutions: 5527</a:t>
            </a:r>
          </a:p>
          <a:p>
            <a:r>
              <a:rPr lang="en-IN" sz="1800" b="1" dirty="0"/>
              <a:t>Police Stations: 16905</a:t>
            </a:r>
          </a:p>
          <a:p>
            <a:r>
              <a:rPr lang="en-IN" sz="1800" b="1" dirty="0"/>
              <a:t>Juvenile Justice Board: 742</a:t>
            </a:r>
          </a:p>
          <a:p>
            <a:r>
              <a:rPr lang="en-IN" sz="1800" b="1" dirty="0"/>
              <a:t>Child Welfare Committee: 779</a:t>
            </a:r>
          </a:p>
          <a:p>
            <a:r>
              <a:rPr lang="en-IN" sz="1800" b="1" dirty="0"/>
              <a:t>District Child Protection Units: 784</a:t>
            </a:r>
          </a:p>
          <a:p>
            <a:r>
              <a:rPr lang="en-IN" sz="1800" b="1" dirty="0"/>
              <a:t>District Magistrates: 684</a:t>
            </a:r>
          </a:p>
          <a:p>
            <a:pPr marL="0" indent="0">
              <a:buNone/>
            </a:pPr>
            <a:endParaRPr lang="en-IN" sz="1200" dirty="0"/>
          </a:p>
          <a:p>
            <a:pPr marL="0" indent="0">
              <a:buNone/>
            </a:pPr>
            <a:r>
              <a:rPr lang="en-IN" sz="1600" b="1" i="1" dirty="0"/>
              <a:t>Source: Mission Vatsalya Portal as on 14.08.2026</a:t>
            </a:r>
          </a:p>
          <a:p>
            <a:endParaRPr lang="en-IN" sz="1200" dirty="0"/>
          </a:p>
        </p:txBody>
      </p:sp>
    </p:spTree>
    <p:extLst>
      <p:ext uri="{BB962C8B-B14F-4D97-AF65-F5344CB8AC3E}">
        <p14:creationId xmlns:p14="http://schemas.microsoft.com/office/powerpoint/2010/main" val="2599762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CF2D8-3B13-2239-0C36-D731182A7B94}"/>
              </a:ext>
            </a:extLst>
          </p:cNvPr>
          <p:cNvSpPr>
            <a:spLocks noGrp="1"/>
          </p:cNvSpPr>
          <p:nvPr>
            <p:ph type="title"/>
          </p:nvPr>
        </p:nvSpPr>
        <p:spPr/>
        <p:txBody>
          <a:bodyPr>
            <a:normAutofit fontScale="90000"/>
          </a:bodyPr>
          <a:lstStyle/>
          <a:p>
            <a:pPr algn="ctr"/>
            <a:r>
              <a:rPr lang="en-IN" sz="6700" b="1" dirty="0">
                <a:solidFill>
                  <a:srgbClr val="FF0000"/>
                </a:solidFill>
              </a:rPr>
              <a:t>High Powered Committee</a:t>
            </a:r>
            <a:br>
              <a:rPr lang="en-IN" b="1" dirty="0">
                <a:solidFill>
                  <a:srgbClr val="FF0000"/>
                </a:solidFill>
              </a:rPr>
            </a:br>
            <a:r>
              <a:rPr lang="en-IN" b="1" dirty="0">
                <a:solidFill>
                  <a:srgbClr val="FF0000"/>
                </a:solidFill>
              </a:rPr>
              <a:t>Under Section 16 (2) JJ Act, 2015</a:t>
            </a:r>
          </a:p>
        </p:txBody>
      </p:sp>
      <p:sp>
        <p:nvSpPr>
          <p:cNvPr id="3" name="Content Placeholder 2">
            <a:extLst>
              <a:ext uri="{FF2B5EF4-FFF2-40B4-BE49-F238E27FC236}">
                <a16:creationId xmlns:a16="http://schemas.microsoft.com/office/drawing/2014/main" id="{09F983F6-79A1-237D-41AA-D98CAF295BAB}"/>
              </a:ext>
            </a:extLst>
          </p:cNvPr>
          <p:cNvSpPr>
            <a:spLocks noGrp="1"/>
          </p:cNvSpPr>
          <p:nvPr>
            <p:ph idx="1"/>
          </p:nvPr>
        </p:nvSpPr>
        <p:spPr/>
        <p:txBody>
          <a:bodyPr>
            <a:normAutofit fontScale="92500" lnSpcReduction="20000"/>
          </a:bodyPr>
          <a:lstStyle/>
          <a:p>
            <a:pPr marL="0" indent="0" algn="ctr">
              <a:buNone/>
            </a:pPr>
            <a:r>
              <a:rPr lang="en-IN" dirty="0"/>
              <a:t>1.Executive Chairperson of the State Legal Services Authority- Chairperson</a:t>
            </a:r>
          </a:p>
          <a:p>
            <a:pPr marL="0" indent="0" algn="ctr">
              <a:buNone/>
            </a:pPr>
            <a:r>
              <a:rPr lang="en-IN" dirty="0"/>
              <a:t>2. Home Secretary – Member</a:t>
            </a:r>
          </a:p>
          <a:p>
            <a:pPr marL="0" indent="0" algn="ctr">
              <a:buNone/>
            </a:pPr>
            <a:r>
              <a:rPr lang="en-IN" dirty="0"/>
              <a:t>3. Secretary- Women &amp; Child Department- Member</a:t>
            </a:r>
          </a:p>
          <a:p>
            <a:pPr marL="0" indent="0" algn="ctr">
              <a:buNone/>
            </a:pPr>
            <a:r>
              <a:rPr lang="en-IN" dirty="0"/>
              <a:t>4. Representative from NGO- Member</a:t>
            </a:r>
          </a:p>
          <a:p>
            <a:pPr marL="0" indent="0">
              <a:buNone/>
            </a:pPr>
            <a:endParaRPr lang="en-IN" dirty="0"/>
          </a:p>
          <a:p>
            <a:pPr marL="0" indent="0" algn="ctr">
              <a:buNone/>
            </a:pPr>
            <a:r>
              <a:rPr lang="en-IN" sz="1800" b="1" dirty="0">
                <a:solidFill>
                  <a:srgbClr val="00B0F0"/>
                </a:solidFill>
              </a:rPr>
              <a:t>Review Every 6 Month</a:t>
            </a:r>
          </a:p>
          <a:p>
            <a:pPr marL="0" indent="0" algn="ctr">
              <a:buNone/>
            </a:pPr>
            <a:endParaRPr lang="en-IN" sz="1800" b="1" dirty="0">
              <a:solidFill>
                <a:srgbClr val="00B0F0"/>
              </a:solidFill>
            </a:endParaRPr>
          </a:p>
          <a:p>
            <a:pPr marL="0" indent="0" algn="ctr">
              <a:buNone/>
            </a:pPr>
            <a:r>
              <a:rPr lang="en-IN" sz="1800" b="1" dirty="0">
                <a:solidFill>
                  <a:srgbClr val="00B0F0"/>
                </a:solidFill>
              </a:rPr>
              <a:t>(1) Number of cases pending before JJB</a:t>
            </a:r>
          </a:p>
          <a:p>
            <a:pPr marL="0" indent="0" algn="ctr">
              <a:buNone/>
            </a:pPr>
            <a:r>
              <a:rPr lang="en-IN" sz="1800" b="1" dirty="0">
                <a:solidFill>
                  <a:srgbClr val="00B0F0"/>
                </a:solidFill>
              </a:rPr>
              <a:t>(2) Duration of such pendency</a:t>
            </a:r>
          </a:p>
          <a:p>
            <a:pPr marL="0" indent="0" algn="ctr">
              <a:buNone/>
            </a:pPr>
            <a:r>
              <a:rPr lang="en-IN" sz="1800" b="1" dirty="0">
                <a:solidFill>
                  <a:srgbClr val="00B0F0"/>
                </a:solidFill>
              </a:rPr>
              <a:t>(3) Nature of Pendency and reasons thereof</a:t>
            </a:r>
          </a:p>
        </p:txBody>
      </p:sp>
    </p:spTree>
    <p:extLst>
      <p:ext uri="{BB962C8B-B14F-4D97-AF65-F5344CB8AC3E}">
        <p14:creationId xmlns:p14="http://schemas.microsoft.com/office/powerpoint/2010/main" val="302198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DA50A-5AF6-2F84-75DC-A0E4FE2444E8}"/>
              </a:ext>
            </a:extLst>
          </p:cNvPr>
          <p:cNvSpPr>
            <a:spLocks noGrp="1"/>
          </p:cNvSpPr>
          <p:nvPr>
            <p:ph type="title"/>
          </p:nvPr>
        </p:nvSpPr>
        <p:spPr/>
        <p:txBody>
          <a:bodyPr>
            <a:noAutofit/>
          </a:bodyPr>
          <a:lstStyle/>
          <a:p>
            <a:pPr algn="ctr"/>
            <a:r>
              <a:rPr lang="en-IN" sz="3600" b="1" dirty="0">
                <a:solidFill>
                  <a:srgbClr val="FF0000"/>
                </a:solidFill>
              </a:rPr>
              <a:t>Countering Delay : Liberating Children in Conflict with Law from dysfunctional, irrelevant and unproductive Juvenile Justice System </a:t>
            </a:r>
            <a:r>
              <a:rPr lang="en-IN" sz="3600" b="1" dirty="0">
                <a:solidFill>
                  <a:srgbClr val="00B050"/>
                </a:solidFill>
              </a:rPr>
              <a:t>(Diversion)</a:t>
            </a:r>
          </a:p>
        </p:txBody>
      </p:sp>
      <p:sp>
        <p:nvSpPr>
          <p:cNvPr id="3" name="Content Placeholder 2">
            <a:extLst>
              <a:ext uri="{FF2B5EF4-FFF2-40B4-BE49-F238E27FC236}">
                <a16:creationId xmlns:a16="http://schemas.microsoft.com/office/drawing/2014/main" id="{556DA944-2136-A186-C579-638AF1486EB1}"/>
              </a:ext>
            </a:extLst>
          </p:cNvPr>
          <p:cNvSpPr>
            <a:spLocks noGrp="1"/>
          </p:cNvSpPr>
          <p:nvPr>
            <p:ph idx="1"/>
          </p:nvPr>
        </p:nvSpPr>
        <p:spPr/>
        <p:txBody>
          <a:bodyPr>
            <a:normAutofit fontScale="92500" lnSpcReduction="20000"/>
          </a:bodyPr>
          <a:lstStyle/>
          <a:p>
            <a:pPr marL="457200" indent="-457200" algn="just">
              <a:buAutoNum type="arabicPeriod"/>
            </a:pPr>
            <a:r>
              <a:rPr lang="en-IN" dirty="0"/>
              <a:t>Use of Sheela Barse Judgment for seeking termination in case of delay</a:t>
            </a:r>
          </a:p>
          <a:p>
            <a:pPr marL="457200" indent="-457200" algn="just">
              <a:buAutoNum type="arabicPeriod"/>
            </a:pPr>
            <a:r>
              <a:rPr lang="en-IN" dirty="0"/>
              <a:t>“One JJB should be in Each District” Argument to deny delay</a:t>
            </a:r>
          </a:p>
          <a:p>
            <a:pPr marL="457200" indent="-457200" algn="just">
              <a:buAutoNum type="arabicPeriod"/>
            </a:pPr>
            <a:r>
              <a:rPr lang="en-IN" dirty="0"/>
              <a:t>“JJB does not have power to grant extension of time to police to file Final Investigation Report” argument used in JJB. Turned Down. Upheld by Delhi High Court in Criminal Revision Petition 130/2012 Judgment dated 24</a:t>
            </a:r>
            <a:r>
              <a:rPr lang="en-IN" baseline="30000" dirty="0"/>
              <a:t>th</a:t>
            </a:r>
            <a:r>
              <a:rPr lang="en-IN" dirty="0"/>
              <a:t> April 2012.</a:t>
            </a:r>
          </a:p>
          <a:p>
            <a:pPr marL="457200" indent="-457200" algn="just">
              <a:buAutoNum type="arabicPeriod"/>
            </a:pPr>
            <a:r>
              <a:rPr lang="en-IN" dirty="0"/>
              <a:t>Grant of Extension of Time by Chief Judicial Magistrate to JJB for keeping an inquiry beyond 6 months : Is this grant of extension a Judicial Process or merely an administrative proceeding ?</a:t>
            </a:r>
          </a:p>
          <a:p>
            <a:pPr marL="457200" indent="-457200" algn="just">
              <a:buAutoNum type="arabicPeriod"/>
            </a:pPr>
            <a:r>
              <a:rPr lang="en-IN" dirty="0"/>
              <a:t>Dispositional Orders in case of Delayed disposal?</a:t>
            </a:r>
          </a:p>
          <a:p>
            <a:pPr marL="457200" indent="-457200" algn="just">
              <a:buAutoNum type="arabicPeriod"/>
            </a:pPr>
            <a:r>
              <a:rPr lang="en-IN" dirty="0"/>
              <a:t>Consequences of Delay : Section 14 (4) is mandatory or directory? </a:t>
            </a:r>
          </a:p>
          <a:p>
            <a:pPr marL="457200" indent="-457200" algn="just">
              <a:buAutoNum type="arabicPeriod"/>
            </a:pPr>
            <a:r>
              <a:rPr lang="en-IN" dirty="0"/>
              <a:t>Consequences of Delay in Preliminary Assessment </a:t>
            </a:r>
          </a:p>
        </p:txBody>
      </p:sp>
    </p:spTree>
    <p:extLst>
      <p:ext uri="{BB962C8B-B14F-4D97-AF65-F5344CB8AC3E}">
        <p14:creationId xmlns:p14="http://schemas.microsoft.com/office/powerpoint/2010/main" val="1303921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B5B54-1C10-7216-F994-A5B78D4DD8E6}"/>
              </a:ext>
            </a:extLst>
          </p:cNvPr>
          <p:cNvSpPr>
            <a:spLocks noGrp="1"/>
          </p:cNvSpPr>
          <p:nvPr>
            <p:ph type="title"/>
          </p:nvPr>
        </p:nvSpPr>
        <p:spPr/>
        <p:txBody>
          <a:bodyPr>
            <a:noAutofit/>
          </a:bodyPr>
          <a:lstStyle/>
          <a:p>
            <a:pPr algn="ctr"/>
            <a:r>
              <a:rPr lang="en-IN" sz="3600" b="1" dirty="0">
                <a:solidFill>
                  <a:srgbClr val="FFFF00"/>
                </a:solidFill>
              </a:rPr>
              <a:t>Thank You for Your attention !</a:t>
            </a:r>
            <a:br>
              <a:rPr lang="en-IN" sz="3600" b="1" dirty="0">
                <a:solidFill>
                  <a:srgbClr val="FFFF00"/>
                </a:solidFill>
              </a:rPr>
            </a:br>
            <a:br>
              <a:rPr lang="en-IN" sz="2400" b="1" dirty="0">
                <a:solidFill>
                  <a:srgbClr val="FF0000"/>
                </a:solidFill>
              </a:rPr>
            </a:br>
            <a:r>
              <a:rPr lang="en-IN" sz="2400" b="1" dirty="0">
                <a:solidFill>
                  <a:srgbClr val="FF0000"/>
                </a:solidFill>
              </a:rPr>
              <a:t>Remember ! Don’t say Pendency</a:t>
            </a:r>
            <a:br>
              <a:rPr lang="en-IN" sz="2400" b="1" dirty="0">
                <a:solidFill>
                  <a:srgbClr val="FF0000"/>
                </a:solidFill>
              </a:rPr>
            </a:br>
            <a:br>
              <a:rPr lang="en-IN" sz="2400" b="1" dirty="0">
                <a:solidFill>
                  <a:srgbClr val="FF0000"/>
                </a:solidFill>
              </a:rPr>
            </a:br>
            <a:r>
              <a:rPr lang="en-IN" sz="2400" b="1" dirty="0">
                <a:solidFill>
                  <a:srgbClr val="FF0000"/>
                </a:solidFill>
              </a:rPr>
              <a:t>It is Delay !</a:t>
            </a:r>
            <a:br>
              <a:rPr lang="en-IN" sz="2400" b="1" dirty="0">
                <a:solidFill>
                  <a:srgbClr val="FF0000"/>
                </a:solidFill>
              </a:rPr>
            </a:br>
            <a:br>
              <a:rPr lang="en-IN" sz="4000" b="1" dirty="0">
                <a:solidFill>
                  <a:srgbClr val="FF0000"/>
                </a:solidFill>
              </a:rPr>
            </a:br>
            <a:r>
              <a:rPr lang="en-IN" sz="2800" b="1" dirty="0">
                <a:solidFill>
                  <a:srgbClr val="FF0000"/>
                </a:solidFill>
              </a:rPr>
              <a:t>Anant Kumar Asthana</a:t>
            </a:r>
          </a:p>
        </p:txBody>
      </p:sp>
      <p:sp>
        <p:nvSpPr>
          <p:cNvPr id="3" name="Text Placeholder 2">
            <a:extLst>
              <a:ext uri="{FF2B5EF4-FFF2-40B4-BE49-F238E27FC236}">
                <a16:creationId xmlns:a16="http://schemas.microsoft.com/office/drawing/2014/main" id="{B586B234-7F12-1B51-9BDE-009763729029}"/>
              </a:ext>
            </a:extLst>
          </p:cNvPr>
          <p:cNvSpPr>
            <a:spLocks noGrp="1"/>
          </p:cNvSpPr>
          <p:nvPr>
            <p:ph type="body" idx="1"/>
          </p:nvPr>
        </p:nvSpPr>
        <p:spPr/>
        <p:txBody>
          <a:bodyPr>
            <a:normAutofit fontScale="55000" lnSpcReduction="20000"/>
          </a:bodyPr>
          <a:lstStyle/>
          <a:p>
            <a:pPr algn="ctr"/>
            <a:r>
              <a:rPr lang="en-IN" sz="5100" dirty="0">
                <a:solidFill>
                  <a:srgbClr val="00B050"/>
                </a:solidFill>
              </a:rPr>
              <a:t>Advocate</a:t>
            </a:r>
            <a:r>
              <a:rPr lang="en-IN" dirty="0"/>
              <a:t>, </a:t>
            </a:r>
          </a:p>
          <a:p>
            <a:pPr algn="ctr"/>
            <a:r>
              <a:rPr lang="en-IN" dirty="0"/>
              <a:t>Delhi High Court, </a:t>
            </a:r>
          </a:p>
          <a:p>
            <a:pPr algn="ctr"/>
            <a:r>
              <a:rPr lang="en-IN" dirty="0"/>
              <a:t>Children’s Court, </a:t>
            </a:r>
          </a:p>
          <a:p>
            <a:pPr algn="ctr"/>
            <a:r>
              <a:rPr lang="en-IN" dirty="0"/>
              <a:t>Juvenile Justice Board</a:t>
            </a:r>
          </a:p>
        </p:txBody>
      </p:sp>
    </p:spTree>
    <p:extLst>
      <p:ext uri="{BB962C8B-B14F-4D97-AF65-F5344CB8AC3E}">
        <p14:creationId xmlns:p14="http://schemas.microsoft.com/office/powerpoint/2010/main" val="1145910339"/>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{BF1D93DD-073E-4925-BE2E-607D6AC6A678}TFc3084226-2d0c-440f-9f46-6b48c7a7f670e6ba4a85-fc4a2881d6b3</Template>
  <TotalTime>226</TotalTime>
  <Words>420</Words>
  <Application>Microsoft Office PowerPoint</Application>
  <PresentationFormat>Widescreen</PresentationFormat>
  <Paragraphs>45</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Agency FB</vt:lpstr>
      <vt:lpstr>Algerian</vt:lpstr>
      <vt:lpstr>Franklin Gothic Book</vt:lpstr>
      <vt:lpstr>Crop</vt:lpstr>
      <vt:lpstr>DILLEMA of Delay</vt:lpstr>
      <vt:lpstr>On 12th August 2026,  India’s Supreme Court has ruled: </vt:lpstr>
      <vt:lpstr>बाल न्याय तंत्र में बच्चों के अनुभव कैसे हैं,  इसका सर्वे कोई नहीं करता   जेजेबी / सीडब्लूसी  में कितने केस आये ?  कितने निष्पादित हो गए ?  कितने पेंडिंग हैं ?</vt:lpstr>
      <vt:lpstr>NoT Pendency</vt:lpstr>
      <vt:lpstr>Functional Capacity of Juvenile Justice System as on 14.08.2026 </vt:lpstr>
      <vt:lpstr>High Powered Committee Under Section 16 (2) JJ Act, 2015</vt:lpstr>
      <vt:lpstr>Countering Delay : Liberating Children in Conflict with Law from dysfunctional, irrelevant and unproductive Juvenile Justice System (Diversion)</vt:lpstr>
      <vt:lpstr>Thank You for Your attention !  Remember ! Don’t say Pendency  It is Delay !  Anant Kumar Asthana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Anant Kumar Asthana</dc:creator>
  <cp:lastModifiedBy>Anant Kumar Asthana</cp:lastModifiedBy>
  <cp:revision>1</cp:revision>
  <dcterms:created xsi:type="dcterms:W3CDTF">2026-08-13T14:40:50Z</dcterms:created>
  <dcterms:modified xsi:type="dcterms:W3CDTF">2026-08-14T01:09:37Z</dcterms:modified>
</cp:coreProperties>
</file>